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notesSlides/notesSlide2.xml" ContentType="application/vnd.openxmlformats-officedocument.presentationml.notesSlide+xml"/>
  <Override PartName="/ppt/charts/chart2.xml" ContentType="application/vnd.openxmlformats-officedocument.drawingml.chart+xml"/>
  <Override PartName="/ppt/notesSlides/notesSlide3.xml" ContentType="application/vnd.openxmlformats-officedocument.presentationml.notesSlide+xml"/>
  <Override PartName="/ppt/charts/chart3.xml" ContentType="application/vnd.openxmlformats-officedocument.drawingml.char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61" r:id="rId3"/>
    <p:sldId id="265" r:id="rId4"/>
    <p:sldId id="267" r:id="rId5"/>
    <p:sldId id="270" r:id="rId6"/>
    <p:sldId id="264" r:id="rId7"/>
    <p:sldId id="263" r:id="rId8"/>
    <p:sldId id="268" r:id="rId9"/>
    <p:sldId id="269" r:id="rId10"/>
    <p:sldId id="259" r:id="rId11"/>
    <p:sldId id="271" r:id="rId12"/>
    <p:sldId id="277" r:id="rId13"/>
    <p:sldId id="257" r:id="rId14"/>
    <p:sldId id="278" r:id="rId15"/>
    <p:sldId id="266" r:id="rId16"/>
    <p:sldId id="276" r:id="rId17"/>
    <p:sldId id="274" r:id="rId18"/>
    <p:sldId id="279" r:id="rId19"/>
    <p:sldId id="283" r:id="rId20"/>
    <p:sldId id="282" r:id="rId21"/>
    <p:sldId id="281" r:id="rId22"/>
    <p:sldId id="280" r:id="rId23"/>
    <p:sldId id="273" r:id="rId24"/>
    <p:sldId id="272" r:id="rId25"/>
    <p:sldId id="258" r:id="rId2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32264B2-67B2-4344-91E3-237AD6F636CC}">
          <p14:sldIdLst>
            <p14:sldId id="256"/>
            <p14:sldId id="261"/>
            <p14:sldId id="265"/>
            <p14:sldId id="267"/>
            <p14:sldId id="270"/>
            <p14:sldId id="264"/>
            <p14:sldId id="263"/>
            <p14:sldId id="268"/>
            <p14:sldId id="269"/>
            <p14:sldId id="259"/>
            <p14:sldId id="271"/>
            <p14:sldId id="277"/>
            <p14:sldId id="257"/>
            <p14:sldId id="278"/>
            <p14:sldId id="266"/>
            <p14:sldId id="276"/>
            <p14:sldId id="274"/>
            <p14:sldId id="279"/>
            <p14:sldId id="283"/>
            <p14:sldId id="282"/>
            <p14:sldId id="281"/>
            <p14:sldId id="280"/>
            <p14:sldId id="273"/>
            <p14:sldId id="272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78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3"/>
    <p:restoredTop sz="91498" autoAdjust="0"/>
  </p:normalViewPr>
  <p:slideViewPr>
    <p:cSldViewPr snapToGrid="0" snapToObjects="1">
      <p:cViewPr varScale="1">
        <p:scale>
          <a:sx n="157" d="100"/>
          <a:sy n="157" d="100"/>
        </p:scale>
        <p:origin x="864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Sheet1!$B$16</c:f>
              <c:strCache>
                <c:ptCount val="1"/>
                <c:pt idx="0">
                  <c:v>avg. O3 (%FAME)</c:v>
                </c:pt>
              </c:strCache>
            </c:strRef>
          </c:tx>
          <c:cat>
            <c:numRef>
              <c:f>Sheet1!$A$17:$A$19</c:f>
              <c:numCache>
                <c:formatCode>m/d/yy</c:formatCode>
                <c:ptCount val="3"/>
                <c:pt idx="0">
                  <c:v>41974.0</c:v>
                </c:pt>
                <c:pt idx="1">
                  <c:v>42005.0</c:v>
                </c:pt>
                <c:pt idx="2">
                  <c:v>42036.0</c:v>
                </c:pt>
              </c:numCache>
            </c:numRef>
          </c:cat>
          <c:val>
            <c:numRef>
              <c:f>Sheet1!$B$17:$B$19</c:f>
              <c:numCache>
                <c:formatCode>General</c:formatCode>
                <c:ptCount val="3"/>
                <c:pt idx="0">
                  <c:v>4.2</c:v>
                </c:pt>
                <c:pt idx="1">
                  <c:v>4.6</c:v>
                </c:pt>
                <c:pt idx="2">
                  <c:v>4.8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Sheet1!$C$16</c:f>
              <c:strCache>
                <c:ptCount val="1"/>
                <c:pt idx="0">
                  <c:v>low ref</c:v>
                </c:pt>
              </c:strCache>
            </c:strRef>
          </c:tx>
          <c:spPr>
            <a:ln>
              <a:solidFill>
                <a:srgbClr val="9BBB59"/>
              </a:solidFill>
            </a:ln>
          </c:spPr>
          <c:marker>
            <c:spPr>
              <a:ln>
                <a:solidFill>
                  <a:srgbClr val="9BBB59"/>
                </a:solidFill>
              </a:ln>
            </c:spPr>
          </c:marker>
          <c:cat>
            <c:numRef>
              <c:f>Sheet1!$A$17:$A$19</c:f>
              <c:numCache>
                <c:formatCode>m/d/yy</c:formatCode>
                <c:ptCount val="3"/>
                <c:pt idx="0">
                  <c:v>41974.0</c:v>
                </c:pt>
                <c:pt idx="1">
                  <c:v>42005.0</c:v>
                </c:pt>
                <c:pt idx="2">
                  <c:v>42036.0</c:v>
                </c:pt>
              </c:numCache>
            </c:numRef>
          </c:cat>
          <c:val>
            <c:numRef>
              <c:f>Sheet1!$C$17:$C$19</c:f>
              <c:numCache>
                <c:formatCode>General</c:formatCode>
                <c:ptCount val="3"/>
                <c:pt idx="0">
                  <c:v>3.1</c:v>
                </c:pt>
                <c:pt idx="1">
                  <c:v>3.1</c:v>
                </c:pt>
                <c:pt idx="2">
                  <c:v>3.1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Sheet1!$D$16</c:f>
              <c:strCache>
                <c:ptCount val="1"/>
                <c:pt idx="0">
                  <c:v>high ref</c:v>
                </c:pt>
              </c:strCache>
            </c:strRef>
          </c:tx>
          <c:spPr>
            <a:ln>
              <a:solidFill>
                <a:schemeClr val="accent3"/>
              </a:solidFill>
            </a:ln>
          </c:spPr>
          <c:marker>
            <c:spPr>
              <a:ln>
                <a:solidFill>
                  <a:schemeClr val="accent3"/>
                </a:solidFill>
              </a:ln>
            </c:spPr>
          </c:marker>
          <c:cat>
            <c:numRef>
              <c:f>Sheet1!$A$17:$A$19</c:f>
              <c:numCache>
                <c:formatCode>m/d/yy</c:formatCode>
                <c:ptCount val="3"/>
                <c:pt idx="0">
                  <c:v>41974.0</c:v>
                </c:pt>
                <c:pt idx="1">
                  <c:v>42005.0</c:v>
                </c:pt>
                <c:pt idx="2">
                  <c:v>42036.0</c:v>
                </c:pt>
              </c:numCache>
            </c:numRef>
          </c:cat>
          <c:val>
            <c:numRef>
              <c:f>Sheet1!$D$17:$D$19</c:f>
              <c:numCache>
                <c:formatCode>General</c:formatCode>
                <c:ptCount val="3"/>
                <c:pt idx="0">
                  <c:v>9.2</c:v>
                </c:pt>
                <c:pt idx="1">
                  <c:v>9.2</c:v>
                </c:pt>
                <c:pt idx="2">
                  <c:v>9.2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18654368"/>
        <c:axId val="2118657104"/>
      </c:lineChart>
      <c:dateAx>
        <c:axId val="2118654368"/>
        <c:scaling>
          <c:orientation val="minMax"/>
        </c:scaling>
        <c:delete val="0"/>
        <c:axPos val="b"/>
        <c:numFmt formatCode="m/d/yy" sourceLinked="1"/>
        <c:majorTickMark val="out"/>
        <c:minorTickMark val="none"/>
        <c:tickLblPos val="nextTo"/>
        <c:crossAx val="2118657104"/>
        <c:crosses val="autoZero"/>
        <c:auto val="1"/>
        <c:lblOffset val="100"/>
        <c:baseTimeUnit val="months"/>
      </c:dateAx>
      <c:valAx>
        <c:axId val="211865710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1865436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avg. O3 (%FAME)</c:v>
                </c:pt>
              </c:strCache>
            </c:strRef>
          </c:tx>
          <c:cat>
            <c:numRef>
              <c:f>Sheet1!$A$2:$A$4</c:f>
              <c:numCache>
                <c:formatCode>m/d/yy</c:formatCode>
                <c:ptCount val="3"/>
                <c:pt idx="0">
                  <c:v>41974.0</c:v>
                </c:pt>
                <c:pt idx="1">
                  <c:v>42005.0</c:v>
                </c:pt>
                <c:pt idx="2">
                  <c:v>42036.0</c:v>
                </c:pt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4.0</c:v>
                </c:pt>
                <c:pt idx="1">
                  <c:v>4.1</c:v>
                </c:pt>
                <c:pt idx="2">
                  <c:v>4.7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low ref</c:v>
                </c:pt>
              </c:strCache>
            </c:strRef>
          </c:tx>
          <c:cat>
            <c:numRef>
              <c:f>Sheet1!$A$2:$A$4</c:f>
              <c:numCache>
                <c:formatCode>m/d/yy</c:formatCode>
                <c:ptCount val="3"/>
                <c:pt idx="0">
                  <c:v>41974.0</c:v>
                </c:pt>
                <c:pt idx="1">
                  <c:v>42005.0</c:v>
                </c:pt>
                <c:pt idx="2">
                  <c:v>42036.0</c:v>
                </c:pt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  <c:pt idx="0">
                  <c:v>3.1</c:v>
                </c:pt>
                <c:pt idx="1">
                  <c:v>3.1</c:v>
                </c:pt>
                <c:pt idx="2">
                  <c:v>3.1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high ref</c:v>
                </c:pt>
              </c:strCache>
            </c:strRef>
          </c:tx>
          <c:cat>
            <c:numRef>
              <c:f>Sheet1!$A$2:$A$4</c:f>
              <c:numCache>
                <c:formatCode>m/d/yy</c:formatCode>
                <c:ptCount val="3"/>
                <c:pt idx="0">
                  <c:v>41974.0</c:v>
                </c:pt>
                <c:pt idx="1">
                  <c:v>42005.0</c:v>
                </c:pt>
                <c:pt idx="2">
                  <c:v>42036.0</c:v>
                </c:pt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  <c:pt idx="0">
                  <c:v>9.2</c:v>
                </c:pt>
                <c:pt idx="1">
                  <c:v>9.2</c:v>
                </c:pt>
                <c:pt idx="2">
                  <c:v>9.2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7254496"/>
        <c:axId val="2120926000"/>
      </c:lineChart>
      <c:dateAx>
        <c:axId val="2127254496"/>
        <c:scaling>
          <c:orientation val="minMax"/>
        </c:scaling>
        <c:delete val="0"/>
        <c:axPos val="b"/>
        <c:numFmt formatCode="m/d/yy" sourceLinked="1"/>
        <c:majorTickMark val="out"/>
        <c:minorTickMark val="none"/>
        <c:tickLblPos val="nextTo"/>
        <c:crossAx val="2120926000"/>
        <c:crosses val="autoZero"/>
        <c:auto val="1"/>
        <c:lblOffset val="100"/>
        <c:baseTimeUnit val="months"/>
      </c:dateAx>
      <c:valAx>
        <c:axId val="212092600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27254496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Sheet1!$B$16</c:f>
              <c:strCache>
                <c:ptCount val="1"/>
                <c:pt idx="0">
                  <c:v>avg. O3 (%FAME)</c:v>
                </c:pt>
              </c:strCache>
            </c:strRef>
          </c:tx>
          <c:cat>
            <c:numRef>
              <c:f>Sheet1!$A$17:$A$19</c:f>
              <c:numCache>
                <c:formatCode>m/d/yy</c:formatCode>
                <c:ptCount val="3"/>
                <c:pt idx="0">
                  <c:v>41974.0</c:v>
                </c:pt>
                <c:pt idx="1">
                  <c:v>42005.0</c:v>
                </c:pt>
                <c:pt idx="2">
                  <c:v>42036.0</c:v>
                </c:pt>
              </c:numCache>
            </c:numRef>
          </c:cat>
          <c:val>
            <c:numRef>
              <c:f>Sheet1!$B$17:$B$19</c:f>
              <c:numCache>
                <c:formatCode>General</c:formatCode>
                <c:ptCount val="3"/>
                <c:pt idx="0">
                  <c:v>2.5</c:v>
                </c:pt>
                <c:pt idx="1">
                  <c:v>3.7</c:v>
                </c:pt>
                <c:pt idx="2">
                  <c:v>4.5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Sheet1!$C$16</c:f>
              <c:strCache>
                <c:ptCount val="1"/>
                <c:pt idx="0">
                  <c:v>low ref</c:v>
                </c:pt>
              </c:strCache>
            </c:strRef>
          </c:tx>
          <c:spPr>
            <a:ln>
              <a:solidFill>
                <a:srgbClr val="9BBB59"/>
              </a:solidFill>
            </a:ln>
          </c:spPr>
          <c:marker>
            <c:spPr>
              <a:ln>
                <a:solidFill>
                  <a:srgbClr val="9BBB59"/>
                </a:solidFill>
              </a:ln>
            </c:spPr>
          </c:marker>
          <c:cat>
            <c:numRef>
              <c:f>Sheet1!$A$17:$A$19</c:f>
              <c:numCache>
                <c:formatCode>m/d/yy</c:formatCode>
                <c:ptCount val="3"/>
                <c:pt idx="0">
                  <c:v>41974.0</c:v>
                </c:pt>
                <c:pt idx="1">
                  <c:v>42005.0</c:v>
                </c:pt>
                <c:pt idx="2">
                  <c:v>42036.0</c:v>
                </c:pt>
              </c:numCache>
            </c:numRef>
          </c:cat>
          <c:val>
            <c:numRef>
              <c:f>Sheet1!$C$17:$C$19</c:f>
              <c:numCache>
                <c:formatCode>General</c:formatCode>
                <c:ptCount val="3"/>
                <c:pt idx="0">
                  <c:v>3.1</c:v>
                </c:pt>
                <c:pt idx="1">
                  <c:v>3.1</c:v>
                </c:pt>
                <c:pt idx="2">
                  <c:v>3.1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Sheet1!$D$16</c:f>
              <c:strCache>
                <c:ptCount val="1"/>
                <c:pt idx="0">
                  <c:v>high ref</c:v>
                </c:pt>
              </c:strCache>
            </c:strRef>
          </c:tx>
          <c:spPr>
            <a:ln>
              <a:solidFill>
                <a:schemeClr val="accent3"/>
              </a:solidFill>
            </a:ln>
          </c:spPr>
          <c:marker>
            <c:spPr>
              <a:ln>
                <a:solidFill>
                  <a:schemeClr val="accent3"/>
                </a:solidFill>
              </a:ln>
            </c:spPr>
          </c:marker>
          <c:cat>
            <c:numRef>
              <c:f>Sheet1!$A$17:$A$19</c:f>
              <c:numCache>
                <c:formatCode>m/d/yy</c:formatCode>
                <c:ptCount val="3"/>
                <c:pt idx="0">
                  <c:v>41974.0</c:v>
                </c:pt>
                <c:pt idx="1">
                  <c:v>42005.0</c:v>
                </c:pt>
                <c:pt idx="2">
                  <c:v>42036.0</c:v>
                </c:pt>
              </c:numCache>
            </c:numRef>
          </c:cat>
          <c:val>
            <c:numRef>
              <c:f>Sheet1!$D$17:$D$19</c:f>
              <c:numCache>
                <c:formatCode>General</c:formatCode>
                <c:ptCount val="3"/>
                <c:pt idx="0">
                  <c:v>9.2</c:v>
                </c:pt>
                <c:pt idx="1">
                  <c:v>9.2</c:v>
                </c:pt>
                <c:pt idx="2">
                  <c:v>9.2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128055568"/>
        <c:axId val="2128101920"/>
      </c:lineChart>
      <c:dateAx>
        <c:axId val="2128055568"/>
        <c:scaling>
          <c:orientation val="minMax"/>
        </c:scaling>
        <c:delete val="0"/>
        <c:axPos val="b"/>
        <c:numFmt formatCode="m/d/yy" sourceLinked="1"/>
        <c:majorTickMark val="out"/>
        <c:minorTickMark val="none"/>
        <c:tickLblPos val="nextTo"/>
        <c:crossAx val="2128101920"/>
        <c:crosses val="autoZero"/>
        <c:auto val="1"/>
        <c:lblOffset val="100"/>
        <c:baseTimeUnit val="months"/>
      </c:dateAx>
      <c:valAx>
        <c:axId val="212810192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2128055568"/>
        <c:crosses val="autoZero"/>
        <c:crossBetween val="between"/>
      </c:valAx>
    </c:plotArea>
    <c:plotVisOnly val="1"/>
    <c:dispBlanksAs val="gap"/>
    <c:showDLblsOverMax val="0"/>
  </c:chart>
  <c:externalData r:id="rId2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pn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BE47CA-A605-E245-A005-1BA71169C359}" type="datetimeFigureOut">
              <a:rPr lang="en-US" smtClean="0"/>
              <a:t>3/22/15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E40A93-1F8D-6B4A-93DF-20684627C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053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E40A93-1F8D-6B4A-93DF-20684627C02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55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E40A93-1F8D-6B4A-93DF-20684627C02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55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E40A93-1F8D-6B4A-93DF-20684627C02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355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794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21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215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2304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54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858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487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6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5462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15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663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E5CE8E-8742-EA49-A074-4AF83BBC5A5C}" type="datetimeFigureOut">
              <a:rPr lang="en-US" smtClean="0"/>
              <a:t>3/22/15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D167A-A60A-B94A-8FCB-13F8AE05194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4662940"/>
            <a:ext cx="9144000" cy="480560"/>
          </a:xfrm>
          <a:prstGeom prst="rect">
            <a:avLst/>
          </a:prstGeom>
          <a:solidFill>
            <a:srgbClr val="00007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 descr="hemavault-logo-outline-raw-wh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600" y="4723543"/>
            <a:ext cx="2160000" cy="384000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6922600" y="4755478"/>
            <a:ext cx="1764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chemeClr val="bg1"/>
                </a:solidFill>
              </a:rPr>
              <a:t>RESEARCH</a:t>
            </a:r>
            <a:r>
              <a:rPr lang="en-US" baseline="0" dirty="0" smtClean="0">
                <a:solidFill>
                  <a:schemeClr val="bg1"/>
                </a:solidFill>
              </a:rPr>
              <a:t> DEPT.</a:t>
            </a:r>
            <a:endParaRPr 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7386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chart" Target="../charts/char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chart" Target="../charts/char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hemavault.co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How Effective Are The Supplements I’m Taking?</a:t>
            </a:r>
            <a:br>
              <a:rPr lang="en-US" dirty="0" smtClean="0"/>
            </a:br>
            <a:r>
              <a:rPr lang="en-US" sz="3600" i="1" dirty="0" smtClean="0"/>
              <a:t>Request for Participants</a:t>
            </a:r>
            <a:endParaRPr lang="en-US" sz="3600" i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046730"/>
            <a:ext cx="6400800" cy="1314450"/>
          </a:xfrm>
        </p:spPr>
        <p:txBody>
          <a:bodyPr>
            <a:normAutofit/>
          </a:bodyPr>
          <a:lstStyle/>
          <a:p>
            <a:r>
              <a:rPr lang="en-US" dirty="0" smtClean="0"/>
              <a:t>David Greenwood, </a:t>
            </a:r>
            <a:r>
              <a:rPr lang="en-US" dirty="0" err="1" smtClean="0"/>
              <a:t>Hemavault</a:t>
            </a:r>
            <a:endParaRPr lang="en-US" dirty="0" smtClean="0"/>
          </a:p>
          <a:p>
            <a:r>
              <a:rPr lang="en-US" dirty="0" smtClean="0"/>
              <a:t>Quantified Self </a:t>
            </a:r>
            <a:r>
              <a:rPr lang="en-US" dirty="0" err="1" smtClean="0"/>
              <a:t>Meetup</a:t>
            </a:r>
            <a:r>
              <a:rPr lang="en-US" dirty="0" smtClean="0"/>
              <a:t> (March 2015)</a:t>
            </a:r>
          </a:p>
        </p:txBody>
      </p:sp>
    </p:spTree>
    <p:extLst>
      <p:ext uri="{BB962C8B-B14F-4D97-AF65-F5344CB8AC3E}">
        <p14:creationId xmlns:p14="http://schemas.microsoft.com/office/powerpoint/2010/main" val="415809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ownload (3)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81" y="-241658"/>
            <a:ext cx="9144000" cy="4940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998114" y="3680696"/>
            <a:ext cx="3557160" cy="830997"/>
          </a:xfrm>
          <a:prstGeom prst="rect">
            <a:avLst/>
          </a:prstGeom>
          <a:solidFill>
            <a:srgbClr val="000078"/>
          </a:solidFill>
        </p:spPr>
        <p:txBody>
          <a:bodyPr wrap="square" rtlCol="0">
            <a:spAutoFit/>
          </a:bodyPr>
          <a:lstStyle/>
          <a:p>
            <a:r>
              <a:rPr lang="en-US" sz="1200" i="1" dirty="0" smtClean="0">
                <a:solidFill>
                  <a:srgbClr val="FFFFFF"/>
                </a:solidFill>
              </a:rPr>
              <a:t>Research: Miriam Quick </a:t>
            </a:r>
          </a:p>
          <a:p>
            <a:r>
              <a:rPr lang="en-US" sz="1200" i="1" dirty="0" smtClean="0">
                <a:solidFill>
                  <a:srgbClr val="FFFFFF"/>
                </a:solidFill>
              </a:rPr>
              <a:t>Sources: PubMed, </a:t>
            </a:r>
            <a:r>
              <a:rPr lang="en-US" sz="1200" i="1" dirty="0" err="1" smtClean="0">
                <a:solidFill>
                  <a:srgbClr val="FFFFFF"/>
                </a:solidFill>
              </a:rPr>
              <a:t>Cochrane.org</a:t>
            </a:r>
            <a:r>
              <a:rPr lang="en-US" sz="1200" i="1" dirty="0" smtClean="0">
                <a:solidFill>
                  <a:srgbClr val="FFFFFF"/>
                </a:solidFill>
              </a:rPr>
              <a:t>, </a:t>
            </a:r>
            <a:r>
              <a:rPr lang="en-US" sz="1200" i="1" dirty="0" err="1" smtClean="0">
                <a:solidFill>
                  <a:srgbClr val="FFFFFF"/>
                </a:solidFill>
              </a:rPr>
              <a:t>Examine.com</a:t>
            </a:r>
            <a:endParaRPr lang="en-US" sz="1200" i="1" dirty="0" smtClean="0">
              <a:solidFill>
                <a:srgbClr val="FFFFFF"/>
              </a:solidFill>
            </a:endParaRPr>
          </a:p>
          <a:p>
            <a:r>
              <a:rPr lang="en-US" sz="1200" i="1" dirty="0" smtClean="0">
                <a:solidFill>
                  <a:srgbClr val="FFFFFF"/>
                </a:solidFill>
              </a:rPr>
              <a:t>RCTs and population studies. </a:t>
            </a:r>
            <a:r>
              <a:rPr lang="en-US" sz="1200" i="1" dirty="0" err="1" smtClean="0">
                <a:solidFill>
                  <a:srgbClr val="FFFFFF"/>
                </a:solidFill>
              </a:rPr>
              <a:t>Metastudies</a:t>
            </a:r>
            <a:r>
              <a:rPr lang="en-US" sz="1200" i="1" dirty="0" smtClean="0">
                <a:solidFill>
                  <a:srgbClr val="FFFFFF"/>
                </a:solidFill>
              </a:rPr>
              <a:t> &amp; large trials used where possible.</a:t>
            </a:r>
            <a:endParaRPr lang="en-US" sz="1200" i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5600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Maybe not…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382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…lets find out.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4157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red-blood-cell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08" t="20229" r="2308" b="23808"/>
          <a:stretch/>
        </p:blipFill>
        <p:spPr>
          <a:xfrm>
            <a:off x="-216000" y="0"/>
            <a:ext cx="9360000" cy="4659721"/>
          </a:xfrm>
          <a:prstGeom prst="rect">
            <a:avLst/>
          </a:prstGeom>
        </p:spPr>
      </p:pic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FFFFFF"/>
                </a:solidFill>
              </a:rPr>
              <a:t>Hemavault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Home blood </a:t>
            </a:r>
            <a:r>
              <a:rPr lang="en-US" dirty="0">
                <a:solidFill>
                  <a:srgbClr val="FFFFFF"/>
                </a:solidFill>
              </a:rPr>
              <a:t>t</a:t>
            </a:r>
            <a:r>
              <a:rPr lang="en-US" dirty="0" smtClean="0">
                <a:solidFill>
                  <a:srgbClr val="FFFFFF"/>
                </a:solidFill>
              </a:rPr>
              <a:t>est kits for range of markers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Online results tracking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Science-based nutritional recommendations</a:t>
            </a:r>
          </a:p>
          <a:p>
            <a:r>
              <a:rPr lang="en-US" dirty="0" err="1" smtClean="0">
                <a:solidFill>
                  <a:srgbClr val="FFFFFF"/>
                </a:solidFill>
              </a:rPr>
              <a:t>Personalised</a:t>
            </a:r>
            <a:r>
              <a:rPr lang="en-US" dirty="0" smtClean="0">
                <a:solidFill>
                  <a:srgbClr val="FFFFFF"/>
                </a:solidFill>
              </a:rPr>
              <a:t> supplements tailored to biology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Measure, track, improve</a:t>
            </a:r>
          </a:p>
        </p:txBody>
      </p:sp>
    </p:spTree>
    <p:extLst>
      <p:ext uri="{BB962C8B-B14F-4D97-AF65-F5344CB8AC3E}">
        <p14:creationId xmlns:p14="http://schemas.microsoft.com/office/powerpoint/2010/main" val="3348490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Omega-3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2620" y="2947001"/>
            <a:ext cx="1440000" cy="144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5740" y="2133600"/>
            <a:ext cx="1440000" cy="1440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1160" y="1063229"/>
            <a:ext cx="1440000" cy="144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977900"/>
            <a:ext cx="2520000" cy="19687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3129631"/>
            <a:ext cx="2160000" cy="128892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25700" y="2725420"/>
            <a:ext cx="2160000" cy="1433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7190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Omega-3?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</a:t>
            </a:r>
            <a:r>
              <a:rPr lang="en-US" dirty="0" smtClean="0"/>
              <a:t>ong</a:t>
            </a:r>
            <a:r>
              <a:rPr lang="en-US" dirty="0"/>
              <a:t>-chain </a:t>
            </a:r>
            <a:r>
              <a:rPr lang="en-US" dirty="0" smtClean="0"/>
              <a:t>(</a:t>
            </a:r>
            <a:r>
              <a:rPr lang="en-US" dirty="0" err="1" smtClean="0"/>
              <a:t>eg</a:t>
            </a:r>
            <a:r>
              <a:rPr lang="en-US" dirty="0" smtClean="0"/>
              <a:t>. fish oils)</a:t>
            </a:r>
          </a:p>
          <a:p>
            <a:pPr lvl="1"/>
            <a:r>
              <a:rPr lang="en-US" dirty="0" smtClean="0"/>
              <a:t>EPA </a:t>
            </a:r>
            <a:r>
              <a:rPr lang="en-US" dirty="0"/>
              <a:t>(</a:t>
            </a:r>
            <a:r>
              <a:rPr lang="en-US" dirty="0" err="1"/>
              <a:t>eicosapentaenoic</a:t>
            </a:r>
            <a:r>
              <a:rPr lang="en-US" dirty="0"/>
              <a:t> acid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DHA </a:t>
            </a:r>
            <a:r>
              <a:rPr lang="en-US" dirty="0"/>
              <a:t>(</a:t>
            </a:r>
            <a:r>
              <a:rPr lang="en-US" dirty="0" err="1"/>
              <a:t>docosahexaenoic</a:t>
            </a:r>
            <a:r>
              <a:rPr lang="en-US" dirty="0"/>
              <a:t> acid</a:t>
            </a:r>
            <a:r>
              <a:rPr lang="en-US" dirty="0" smtClean="0"/>
              <a:t>)</a:t>
            </a:r>
            <a:r>
              <a:rPr lang="en-US" dirty="0"/>
              <a:t>	</a:t>
            </a:r>
            <a:endParaRPr lang="en-US" dirty="0" smtClean="0"/>
          </a:p>
          <a:p>
            <a:r>
              <a:rPr lang="en-US" dirty="0" smtClean="0"/>
              <a:t>Short</a:t>
            </a:r>
            <a:r>
              <a:rPr lang="en-US" dirty="0"/>
              <a:t>-chain </a:t>
            </a:r>
            <a:r>
              <a:rPr lang="en-US" dirty="0" smtClean="0"/>
              <a:t>(</a:t>
            </a:r>
            <a:r>
              <a:rPr lang="en-US" dirty="0" err="1" smtClean="0"/>
              <a:t>eg</a:t>
            </a:r>
            <a:r>
              <a:rPr lang="en-US" dirty="0" smtClean="0"/>
              <a:t>. plant based)</a:t>
            </a:r>
          </a:p>
          <a:p>
            <a:pPr lvl="1"/>
            <a:r>
              <a:rPr lang="en-US" dirty="0" smtClean="0"/>
              <a:t>ALA </a:t>
            </a:r>
            <a:r>
              <a:rPr lang="en-US" dirty="0"/>
              <a:t>(alpha-</a:t>
            </a:r>
            <a:r>
              <a:rPr lang="en-US" dirty="0" err="1"/>
              <a:t>linolenic</a:t>
            </a:r>
            <a:r>
              <a:rPr lang="en-US" dirty="0"/>
              <a:t> acid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538480" y="1300480"/>
            <a:ext cx="4958080" cy="1544320"/>
          </a:xfrm>
          <a:prstGeom prst="roundRect">
            <a:avLst/>
          </a:prstGeom>
          <a:noFill/>
          <a:ln>
            <a:solidFill>
              <a:srgbClr val="4F81B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57150" cmpd="sng">
                <a:solidFill>
                  <a:schemeClr val="tx1"/>
                </a:solidFill>
              </a:ln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20697"/>
          <a:stretch/>
        </p:blipFill>
        <p:spPr>
          <a:xfrm>
            <a:off x="5588000" y="1300480"/>
            <a:ext cx="856480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3448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Take Omega-3?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Research has shown:</a:t>
            </a:r>
          </a:p>
          <a:p>
            <a:pPr lvl="1"/>
            <a:r>
              <a:rPr lang="en-GB" dirty="0" smtClean="0"/>
              <a:t>good </a:t>
            </a:r>
            <a:r>
              <a:rPr lang="en-GB" dirty="0"/>
              <a:t>for your joints, skin, vision, brain, </a:t>
            </a:r>
            <a:r>
              <a:rPr lang="en-GB" dirty="0" smtClean="0"/>
              <a:t>&amp; heart</a:t>
            </a:r>
          </a:p>
          <a:p>
            <a:pPr lvl="1"/>
            <a:r>
              <a:rPr lang="en-GB" dirty="0" smtClean="0"/>
              <a:t>lowers </a:t>
            </a:r>
            <a:r>
              <a:rPr lang="en-GB" dirty="0"/>
              <a:t>bad cholesterol </a:t>
            </a:r>
            <a:r>
              <a:rPr lang="en-GB" dirty="0" smtClean="0"/>
              <a:t>levels</a:t>
            </a:r>
          </a:p>
          <a:p>
            <a:pPr lvl="1"/>
            <a:r>
              <a:rPr lang="en-GB" dirty="0" smtClean="0"/>
              <a:t>anti</a:t>
            </a:r>
            <a:r>
              <a:rPr lang="en-GB" dirty="0"/>
              <a:t>-</a:t>
            </a:r>
            <a:r>
              <a:rPr lang="en-GB" dirty="0" smtClean="0"/>
              <a:t>ageing</a:t>
            </a:r>
          </a:p>
          <a:p>
            <a:pPr lvl="1"/>
            <a:r>
              <a:rPr lang="en-GB" dirty="0" smtClean="0"/>
              <a:t>anti</a:t>
            </a:r>
            <a:r>
              <a:rPr lang="en-GB" dirty="0"/>
              <a:t>-</a:t>
            </a:r>
            <a:r>
              <a:rPr lang="en-GB" dirty="0" smtClean="0"/>
              <a:t>inflammatory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96024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Omega-3 Supplement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Over the counter supplements vs. </a:t>
            </a:r>
            <a:r>
              <a:rPr lang="en-US" dirty="0" err="1" smtClean="0"/>
              <a:t>Hemavault</a:t>
            </a:r>
            <a:endParaRPr lang="en-US" dirty="0" smtClean="0"/>
          </a:p>
          <a:p>
            <a:r>
              <a:rPr lang="en-US" dirty="0" smtClean="0"/>
              <a:t>Sample 20 people (10 per group)</a:t>
            </a:r>
          </a:p>
          <a:p>
            <a:pPr lvl="1"/>
            <a:r>
              <a:rPr lang="en-US" dirty="0" smtClean="0"/>
              <a:t>not already taking supplements</a:t>
            </a:r>
          </a:p>
          <a:p>
            <a:pPr lvl="1"/>
            <a:r>
              <a:rPr lang="en-US" dirty="0" smtClean="0"/>
              <a:t>50% male / 50% female</a:t>
            </a:r>
          </a:p>
          <a:p>
            <a:pPr lvl="1"/>
            <a:r>
              <a:rPr lang="en-US" dirty="0" smtClean="0"/>
              <a:t>aged 24 - 66</a:t>
            </a:r>
          </a:p>
          <a:p>
            <a:r>
              <a:rPr lang="en-US" dirty="0" smtClean="0"/>
              <a:t>Followed manufacturers dosage guidelines</a:t>
            </a:r>
          </a:p>
          <a:p>
            <a:r>
              <a:rPr lang="en-US" dirty="0" smtClean="0"/>
              <a:t>Over 12 weeks, tested every month</a:t>
            </a:r>
          </a:p>
          <a:p>
            <a:r>
              <a:rPr lang="en-US" b="1" dirty="0" smtClean="0"/>
              <a:t>Not controlled, </a:t>
            </a:r>
            <a:r>
              <a:rPr lang="en-US" b="1" u="sng" dirty="0" smtClean="0"/>
              <a:t>needs much improvement</a:t>
            </a:r>
          </a:p>
        </p:txBody>
      </p:sp>
    </p:spTree>
    <p:extLst>
      <p:ext uri="{BB962C8B-B14F-4D97-AF65-F5344CB8AC3E}">
        <p14:creationId xmlns:p14="http://schemas.microsoft.com/office/powerpoint/2010/main" val="565963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Holland &amp; Barrett: Group Average</a:t>
            </a:r>
            <a:endParaRPr lang="en-US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56795518"/>
              </p:ext>
            </p:extLst>
          </p:nvPr>
        </p:nvGraphicFramePr>
        <p:xfrm>
          <a:off x="457200" y="1200150"/>
          <a:ext cx="5334000" cy="33944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" name="Content Placeholder 1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094951148"/>
              </p:ext>
            </p:extLst>
          </p:nvPr>
        </p:nvGraphicFramePr>
        <p:xfrm>
          <a:off x="4648200" y="1200150"/>
          <a:ext cx="4038600" cy="1490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720"/>
                <a:gridCol w="807720"/>
                <a:gridCol w="807720"/>
                <a:gridCol w="807720"/>
                <a:gridCol w="807720"/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date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avg. O3 (%FAME)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low ref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high ref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%inc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01/12/14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01/01/15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4.6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01/02/15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4.8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6013576" y="3007528"/>
            <a:ext cx="22919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/>
              <a:t>+~14%</a:t>
            </a:r>
            <a:endParaRPr lang="en-US" sz="60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162560" y="878563"/>
            <a:ext cx="89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%FAME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4223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Holland &amp; Barrett: Initial </a:t>
            </a:r>
            <a:r>
              <a:rPr lang="en-US" dirty="0"/>
              <a:t>Results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13/20 participants saw notable increase &gt;+5%</a:t>
            </a:r>
          </a:p>
          <a:p>
            <a:r>
              <a:rPr lang="en-US" dirty="0"/>
              <a:t>7</a:t>
            </a:r>
            <a:r>
              <a:rPr lang="en-US" dirty="0" smtClean="0"/>
              <a:t> participants saw no notable improvement -5% / +5%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6979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upplements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6" t="25079" r="1344"/>
          <a:stretch/>
        </p:blipFill>
        <p:spPr>
          <a:xfrm>
            <a:off x="-91408" y="0"/>
            <a:ext cx="9235408" cy="4678233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solidFill>
            <a:schemeClr val="tx1">
              <a:alpha val="7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sz="4800" dirty="0" smtClean="0">
                <a:solidFill>
                  <a:srgbClr val="FFFFFF"/>
                </a:solidFill>
              </a:rPr>
              <a:t>“Americans are ignoring the science and spending billions on dietary supplements”</a:t>
            </a:r>
          </a:p>
          <a:p>
            <a:pPr marL="0" indent="0">
              <a:buNone/>
            </a:pPr>
            <a:r>
              <a:rPr lang="en-US" sz="4800" i="1" dirty="0" smtClean="0">
                <a:solidFill>
                  <a:srgbClr val="FFFFFF"/>
                </a:solidFill>
              </a:rPr>
              <a:t>Washington Post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2210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8001131"/>
              </p:ext>
            </p:extLst>
          </p:nvPr>
        </p:nvGraphicFramePr>
        <p:xfrm>
          <a:off x="457200" y="1063229"/>
          <a:ext cx="5334000" cy="35313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Hemavault</a:t>
            </a:r>
            <a:r>
              <a:rPr lang="en-US" dirty="0" smtClean="0"/>
              <a:t>: Group Average</a:t>
            </a:r>
            <a:endParaRPr lang="en-US" dirty="0"/>
          </a:p>
        </p:txBody>
      </p:sp>
      <p:graphicFrame>
        <p:nvGraphicFramePr>
          <p:cNvPr id="16" name="Content Placeholder 1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1727899964"/>
              </p:ext>
            </p:extLst>
          </p:nvPr>
        </p:nvGraphicFramePr>
        <p:xfrm>
          <a:off x="4648200" y="1200150"/>
          <a:ext cx="4038600" cy="1490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720"/>
                <a:gridCol w="807720"/>
                <a:gridCol w="807720"/>
                <a:gridCol w="807720"/>
                <a:gridCol w="807720"/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date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avg. O3 (%FAME)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low ref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high ref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%inc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01/12/14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 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01/01/15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01/02/15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4.7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14.6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6013576" y="3007528"/>
            <a:ext cx="22919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/>
              <a:t>+~17%</a:t>
            </a:r>
            <a:endParaRPr lang="en-US" sz="60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162560" y="878563"/>
            <a:ext cx="89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%FAME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1159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Hemavault</a:t>
            </a:r>
            <a:r>
              <a:rPr lang="en-US" dirty="0" smtClean="0"/>
              <a:t>: Top Performer</a:t>
            </a:r>
            <a:endParaRPr lang="en-US" dirty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25167577"/>
              </p:ext>
            </p:extLst>
          </p:nvPr>
        </p:nvGraphicFramePr>
        <p:xfrm>
          <a:off x="457200" y="1200150"/>
          <a:ext cx="5334000" cy="33944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" name="Content Placeholder 1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81719644"/>
              </p:ext>
            </p:extLst>
          </p:nvPr>
        </p:nvGraphicFramePr>
        <p:xfrm>
          <a:off x="4648200" y="1200150"/>
          <a:ext cx="4038600" cy="1490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720"/>
                <a:gridCol w="807720"/>
                <a:gridCol w="807720"/>
                <a:gridCol w="807720"/>
                <a:gridCol w="807720"/>
              </a:tblGrid>
              <a:tr h="37084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date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avg. O3 (%FAME)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low ref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high ref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%inc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01/12/14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2.5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01/01/15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3.4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36</a:t>
                      </a:r>
                    </a:p>
                  </a:txBody>
                  <a:tcPr marL="12700" marR="12700" marT="12700" marB="0" anchor="b"/>
                </a:tc>
              </a:tr>
              <a:tr h="37084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01/02/15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4.2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3.1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9.2</a:t>
                      </a:r>
                    </a:p>
                  </a:txBody>
                  <a:tcPr marL="12700" marR="12700" marT="1270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23.53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6013576" y="3007528"/>
            <a:ext cx="229198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 smtClean="0"/>
              <a:t>+~36%</a:t>
            </a:r>
            <a:endParaRPr lang="en-US" sz="60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62560" y="878563"/>
            <a:ext cx="89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%FAME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791200" y="3934172"/>
            <a:ext cx="299412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Female, 52 years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8401122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Hemavault</a:t>
            </a:r>
            <a:r>
              <a:rPr lang="en-US" dirty="0" smtClean="0"/>
              <a:t>: Initial </a:t>
            </a:r>
            <a:r>
              <a:rPr lang="en-US" dirty="0"/>
              <a:t>Results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15/20 participants saw notable increase &gt;+5%</a:t>
            </a:r>
          </a:p>
          <a:p>
            <a:r>
              <a:rPr lang="en-US" dirty="0" smtClean="0"/>
              <a:t>5 participants saw no notable improvement -5% / +5%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15491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Experiment: Expectations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Food = best source</a:t>
            </a:r>
          </a:p>
          <a:p>
            <a:pPr lvl="1"/>
            <a:r>
              <a:rPr lang="en-US" dirty="0" smtClean="0"/>
              <a:t>other </a:t>
            </a:r>
            <a:r>
              <a:rPr lang="en-US" dirty="0"/>
              <a:t>good nutrients, such as protein, vitamins and minerals.</a:t>
            </a:r>
            <a:endParaRPr lang="en-US" dirty="0" smtClean="0"/>
          </a:p>
          <a:p>
            <a:r>
              <a:rPr lang="en-US" dirty="0" smtClean="0"/>
              <a:t>Some supplements more effective than others</a:t>
            </a:r>
          </a:p>
          <a:p>
            <a:pPr lvl="1"/>
            <a:r>
              <a:rPr lang="en-US" dirty="0" smtClean="0"/>
              <a:t>bio-individuality</a:t>
            </a:r>
          </a:p>
          <a:p>
            <a:pPr lvl="1"/>
            <a:r>
              <a:rPr lang="en-US" dirty="0" smtClean="0"/>
              <a:t>quality</a:t>
            </a:r>
            <a:endParaRPr lang="en-US" dirty="0"/>
          </a:p>
          <a:p>
            <a:r>
              <a:rPr lang="en-US" dirty="0" smtClean="0"/>
              <a:t>More effective for those with existing deficiency</a:t>
            </a:r>
          </a:p>
          <a:p>
            <a:r>
              <a:rPr lang="en-US" dirty="0" smtClean="0"/>
              <a:t>More effective for people &gt; 45 years</a:t>
            </a:r>
          </a:p>
        </p:txBody>
      </p:sp>
    </p:spTree>
    <p:extLst>
      <p:ext uri="{BB962C8B-B14F-4D97-AF65-F5344CB8AC3E}">
        <p14:creationId xmlns:p14="http://schemas.microsoft.com/office/powerpoint/2010/main" val="30215109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 need your help to find out!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567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hema.vu</a:t>
            </a:r>
            <a:r>
              <a:rPr lang="en-US" dirty="0"/>
              <a:t>/</a:t>
            </a:r>
            <a:r>
              <a:rPr lang="en-US" dirty="0" err="1"/>
              <a:t>qsmeetup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www.hemavault.com</a:t>
            </a:r>
            <a:r>
              <a:rPr lang="en-US" dirty="0" smtClean="0"/>
              <a:t> / @</a:t>
            </a:r>
            <a:r>
              <a:rPr lang="en-US" dirty="0" err="1" smtClean="0"/>
              <a:t>hemavault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882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25015" r="2307"/>
          <a:stretch/>
        </p:blipFill>
        <p:spPr>
          <a:xfrm>
            <a:off x="0" y="-1"/>
            <a:ext cx="9144000" cy="4679089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solidFill>
            <a:schemeClr val="tx1">
              <a:alpha val="7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sz="4800" dirty="0" smtClean="0">
                <a:solidFill>
                  <a:srgbClr val="FFFFFF"/>
                </a:solidFill>
              </a:rPr>
              <a:t>“Don’t take your vitamins”</a:t>
            </a:r>
          </a:p>
          <a:p>
            <a:pPr marL="0" indent="0">
              <a:buNone/>
            </a:pPr>
            <a:r>
              <a:rPr lang="en-US" sz="4800" i="1" dirty="0" err="1" smtClean="0">
                <a:solidFill>
                  <a:srgbClr val="FFFFFF"/>
                </a:solidFill>
              </a:rPr>
              <a:t>FiveThirtyEight</a:t>
            </a:r>
            <a:endParaRPr lang="en-US" sz="4800" i="1" dirty="0" smtClean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4657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25015" r="2307"/>
          <a:stretch/>
        </p:blipFill>
        <p:spPr>
          <a:xfrm>
            <a:off x="0" y="-1"/>
            <a:ext cx="9144000" cy="4679089"/>
          </a:xfrm>
          <a:prstGeom prst="rect">
            <a:avLst/>
          </a:prstGeom>
        </p:spPr>
      </p:pic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solidFill>
            <a:schemeClr val="tx1">
              <a:alpha val="7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sz="4800" dirty="0" smtClean="0">
                <a:solidFill>
                  <a:srgbClr val="FFFFFF"/>
                </a:solidFill>
              </a:rPr>
              <a:t>&lt;insert </a:t>
            </a:r>
            <a:r>
              <a:rPr lang="en-US" sz="4800" dirty="0" err="1" smtClean="0">
                <a:solidFill>
                  <a:srgbClr val="FFFFFF"/>
                </a:solidFill>
              </a:rPr>
              <a:t>clickbait</a:t>
            </a:r>
            <a:r>
              <a:rPr lang="en-US" sz="4800" dirty="0" smtClean="0">
                <a:solidFill>
                  <a:srgbClr val="FFFFFF"/>
                </a:solidFill>
              </a:rPr>
              <a:t> headline here…</a:t>
            </a:r>
          </a:p>
          <a:p>
            <a:pPr marL="0" indent="0">
              <a:buNone/>
            </a:pPr>
            <a:r>
              <a:rPr lang="en-US" sz="4800" dirty="0" smtClean="0">
                <a:solidFill>
                  <a:srgbClr val="FFFFFF"/>
                </a:solidFill>
              </a:rPr>
              <a:t>(but don’t include any concrete information in the article)&gt;</a:t>
            </a:r>
            <a:endParaRPr lang="en-US" sz="4800" i="1" dirty="0" smtClean="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305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???</a:t>
            </a:r>
            <a:endParaRPr lang="en-US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07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Millions of people can</a:t>
            </a:r>
            <a:r>
              <a:rPr lang="fr-FR" dirty="0" smtClean="0"/>
              <a:t>’</a:t>
            </a:r>
            <a:r>
              <a:rPr lang="en-US" dirty="0" smtClean="0"/>
              <a:t>t be wrong!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314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xploding-supplement-marke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2001" y="125448"/>
            <a:ext cx="6119999" cy="436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733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" y="-494990"/>
            <a:ext cx="9141949" cy="51709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solidFill>
            <a:schemeClr val="tx1">
              <a:alpha val="70000"/>
            </a:schemeClr>
          </a:solidFill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+$15,000,000,000 (by 2019)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09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Should we be so skeptical?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181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1517</TotalTime>
  <Words>459</Words>
  <Application>Microsoft Macintosh PowerPoint</Application>
  <PresentationFormat>On-screen Show (16:9)</PresentationFormat>
  <Paragraphs>134</Paragraphs>
  <Slides>25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Calibri</vt:lpstr>
      <vt:lpstr>Arial</vt:lpstr>
      <vt:lpstr>Office Theme</vt:lpstr>
      <vt:lpstr>How Effective Are The Supplements I’m Taking? Request for Participants</vt:lpstr>
      <vt:lpstr>PowerPoint Presentation</vt:lpstr>
      <vt:lpstr>PowerPoint Presentation</vt:lpstr>
      <vt:lpstr>PowerPoint Presentation</vt:lpstr>
      <vt:lpstr>???</vt:lpstr>
      <vt:lpstr>Millions of people can’t be wrong!</vt:lpstr>
      <vt:lpstr>PowerPoint Presentation</vt:lpstr>
      <vt:lpstr>+$15,000,000,000 (by 2019)</vt:lpstr>
      <vt:lpstr>Should we be so skeptical?</vt:lpstr>
      <vt:lpstr>PowerPoint Presentation</vt:lpstr>
      <vt:lpstr>Maybe not…</vt:lpstr>
      <vt:lpstr>…lets find out.</vt:lpstr>
      <vt:lpstr>Hemavault</vt:lpstr>
      <vt:lpstr>Omega-3</vt:lpstr>
      <vt:lpstr>What is Omega-3?</vt:lpstr>
      <vt:lpstr>Why Take Omega-3?</vt:lpstr>
      <vt:lpstr>Omega-3 Supplement Study</vt:lpstr>
      <vt:lpstr>Holland &amp; Barrett: Group Average</vt:lpstr>
      <vt:lpstr>Holland &amp; Barrett: Initial Results</vt:lpstr>
      <vt:lpstr>Hemavault: Group Average</vt:lpstr>
      <vt:lpstr>Hemavault: Top Performer</vt:lpstr>
      <vt:lpstr>Hemavault: Initial Results</vt:lpstr>
      <vt:lpstr>Experiment: Expectations </vt:lpstr>
      <vt:lpstr>We need your help to find out!</vt:lpstr>
      <vt:lpstr>hema.vu/qsmeetup</vt:lpstr>
    </vt:vector>
  </TitlesOfParts>
  <Company>Splunk, Inc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 Greenwood</dc:creator>
  <cp:lastModifiedBy>Microsoft Office User</cp:lastModifiedBy>
  <cp:revision>49</cp:revision>
  <dcterms:created xsi:type="dcterms:W3CDTF">2015-03-13T10:02:09Z</dcterms:created>
  <dcterms:modified xsi:type="dcterms:W3CDTF">2015-03-22T08:49:35Z</dcterms:modified>
</cp:coreProperties>
</file>

<file path=docProps/thumbnail.jpeg>
</file>